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3" r:id="rId8"/>
    <p:sldId id="266" r:id="rId9"/>
    <p:sldId id="264" r:id="rId10"/>
    <p:sldId id="269" r:id="rId11"/>
    <p:sldId id="268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11:28:02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11:28:05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11:28:06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11:28:06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11:28:07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45B784-DB0E-44C7-BBDB-F95BE16C7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4C5CFD-C6C6-4D10-862B-A817C38F7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6FF9AE-B69B-4276-AF63-7B16D7C6C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E940D7-3BDC-44BD-8729-E0FDC21F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95A811-C628-41BE-BDA4-6DAF7CE5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88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586E0-FFF1-442D-AD8A-D07E39D49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035488-8383-44FB-88A3-CB0D8D990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6E3ED7-2D83-4CCE-8659-31D4A04A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3E711A-9B0A-463F-8176-F6E50B3BD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7FF9E7-78CC-44AD-845F-ECC554A54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9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14B0FB-4AC8-4B98-A201-41F878714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D9A59D-2E27-4E56-AB09-6E2ABA3FF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FFAD7E-DF34-486D-87EC-753AB989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3FA622-93E7-433E-AF74-7D2BF94D6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407C1A-7D37-4462-A120-E4676A682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04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50D52-E4E7-493B-8BBD-4FF8E8254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BAA108-D28F-4FB2-9CC1-38262663A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790222-68A3-4F96-82B2-ABEE0A4D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8FCBA6-0187-49D8-B1AA-727D87DB5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EB3B6E-7A2A-462F-9626-92348BE7C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014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E6CFC-15AC-43B0-A897-9090D7B0F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778F7F-FC01-41CE-93D6-7616A346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DE36FD-C18A-46DB-90B5-27FF860D9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DCC5BD-40D8-4B2B-871D-735BCED1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03F262-DCC0-4291-8332-A6FB839D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01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AB946-8287-4795-BE87-6AB384647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245BD7-5C98-4DF2-ABC0-71994A785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894FF18-9940-443D-AECA-E58213BBC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33F91D-4BE1-49E5-AC48-53942A6D2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2459EA9-BDEB-4BAB-953D-97A2E32A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F58EF5-F301-4A05-AB5F-C820C8A4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6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33C4C-7890-4C56-9C62-19256CD66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A2FB90-D84B-4AAC-B991-DD4320459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F435A63-8640-4036-9F4A-73A83F89A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F5A255A-AC46-4E1F-95A3-D8CC8A853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6B72736-4691-4284-867B-BE89B4931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3A3EB18-BFC5-4853-B0DF-C5F57136D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6115A40-B317-4794-8041-0E2E0640D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8741290-732B-428E-9875-6FEC27EC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16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4BB8D-BD25-427D-AA34-41525D8A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5B09E8-2014-454B-B862-3780D02F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9DDF221-D464-4089-9F26-3076DA86B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9BEFF8C-0E0F-490C-9725-5FAD8147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65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29ED96C-6BDE-43E8-9988-BF05BE803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1624EDD-9F7B-4DC0-84B0-83B6DF83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D896999-A333-4E86-A6CD-9C9BBB39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411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E881A-5C60-46BD-AAB3-EF9B14376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C020F0-8816-484E-BB03-774D5D497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CB3D443-7DC8-477E-8D68-57A21D38A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A28E30-BAAA-4FBA-B018-FD88E0610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44925B6-16B4-4E32-A7DB-4056A1DD7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DF3A2F7-509C-4807-94F0-A708938C3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17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E40B3-27A3-477B-BFF1-27C6F3640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91FE4AE-ABA0-4915-8023-DD5237196B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A6AAAA7-DE9A-48A4-998F-6C07694CD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40E87-D9BC-4A46-9785-C3E8C5A83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615263-35A1-4FDA-A8E2-6B520927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8567B7-4ABA-4DF2-8F1D-F36F54BE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31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CB25901-5A81-4493-9070-454DA9CDD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D96C6F-6DDB-4714-B313-D1CB7E46C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ADF0F3-131B-498C-B63A-FEB821F62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B425E-5825-44F3-A9CC-F57E1028BD1A}" type="datetimeFigureOut">
              <a:rPr lang="pt-BR" smtClean="0"/>
              <a:t>18/04/2023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FC2460-1435-42B3-BB5C-A9434A52D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EF9BC2-C06A-466D-B301-D3CD9C130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5D842-4BCE-42AD-854E-EE77AC54AA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360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ustomXml" Target="../ink/ink5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65464-D25B-49D9-AD82-B5FDF278A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600" dirty="0"/>
              <a:t>Audiência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71CC23-D5E7-40E1-A19C-FEF0D44EA0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7200" dirty="0"/>
              <a:t>LDO –2024</a:t>
            </a:r>
          </a:p>
        </p:txBody>
      </p:sp>
    </p:spTree>
    <p:extLst>
      <p:ext uri="{BB962C8B-B14F-4D97-AF65-F5344CB8AC3E}">
        <p14:creationId xmlns:p14="http://schemas.microsoft.com/office/powerpoint/2010/main" val="91756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83273-3DF9-412C-9A7E-E7A99D3B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6956"/>
          </a:xfrm>
        </p:spPr>
        <p:txBody>
          <a:bodyPr/>
          <a:lstStyle/>
          <a:p>
            <a:pPr algn="ctr"/>
            <a:r>
              <a:rPr lang="pt-BR" dirty="0"/>
              <a:t>Entidades a serem atendidas nas Áreas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FA7368-4AFF-44B8-BC7A-EA10B571C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5361"/>
            <a:ext cx="10515600" cy="4068660"/>
          </a:xfrm>
        </p:spPr>
        <p:txBody>
          <a:bodyPr/>
          <a:lstStyle/>
          <a:p>
            <a:r>
              <a:rPr lang="pt-BR" dirty="0"/>
              <a:t>Lar Batista de Crianças Inúbia Paulista</a:t>
            </a:r>
          </a:p>
          <a:p>
            <a:r>
              <a:rPr lang="pt-BR" dirty="0"/>
              <a:t>Lar dos Velhos de Inúbia Paulista</a:t>
            </a:r>
          </a:p>
          <a:p>
            <a:r>
              <a:rPr lang="pt-BR" dirty="0"/>
              <a:t>Creche Pequeno Cidadão</a:t>
            </a:r>
          </a:p>
          <a:p>
            <a:r>
              <a:rPr lang="pt-BR" dirty="0" err="1"/>
              <a:t>Acrip</a:t>
            </a:r>
            <a:r>
              <a:rPr lang="pt-BR" dirty="0"/>
              <a:t> – Associação de Catadores de Recicláveis de Inúbia Paulista</a:t>
            </a:r>
          </a:p>
          <a:p>
            <a:r>
              <a:rPr lang="pt-BR" dirty="0"/>
              <a:t>Associação de Pais e Amigos dos Excepcionais – APAE Lucélia </a:t>
            </a:r>
          </a:p>
          <a:p>
            <a:r>
              <a:rPr lang="pt-BR" dirty="0"/>
              <a:t>Irmandade da Santa Casa de Misericórdia de Adamantina</a:t>
            </a:r>
          </a:p>
          <a:p>
            <a:r>
              <a:rPr lang="pt-BR" dirty="0"/>
              <a:t>Centro Cultural de Inúbia Paulista</a:t>
            </a:r>
          </a:p>
          <a:p>
            <a:r>
              <a:rPr lang="pt-BR" dirty="0" err="1"/>
              <a:t>Catoc</a:t>
            </a:r>
            <a:r>
              <a:rPr lang="pt-BR" dirty="0"/>
              <a:t> – Centro de Apoio Terapêutico de Osvaldo Cruz</a:t>
            </a:r>
          </a:p>
        </p:txBody>
      </p:sp>
      <p:pic>
        <p:nvPicPr>
          <p:cNvPr id="4" name="Gráfico 3" descr="Estetoscópio">
            <a:extLst>
              <a:ext uri="{FF2B5EF4-FFF2-40B4-BE49-F238E27FC236}">
                <a16:creationId xmlns:a16="http://schemas.microsoft.com/office/drawing/2014/main" id="{957A63BD-229E-4374-BF3D-93FEF6819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5356" y="1092987"/>
            <a:ext cx="1007567" cy="1007567"/>
          </a:xfrm>
          <a:prstGeom prst="rect">
            <a:avLst/>
          </a:prstGeom>
        </p:spPr>
      </p:pic>
      <p:pic>
        <p:nvPicPr>
          <p:cNvPr id="5" name="Gráfico 4" descr="Sala de aula">
            <a:extLst>
              <a:ext uri="{FF2B5EF4-FFF2-40B4-BE49-F238E27FC236}">
                <a16:creationId xmlns:a16="http://schemas.microsoft.com/office/drawing/2014/main" id="{4898F03A-B65A-419C-BF85-D498A2F8A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6530" y="1092987"/>
            <a:ext cx="1007567" cy="1007567"/>
          </a:xfrm>
          <a:prstGeom prst="rect">
            <a:avLst/>
          </a:prstGeom>
        </p:spPr>
      </p:pic>
      <p:pic>
        <p:nvPicPr>
          <p:cNvPr id="13" name="Gráfico 12" descr="Violão">
            <a:extLst>
              <a:ext uri="{FF2B5EF4-FFF2-40B4-BE49-F238E27FC236}">
                <a16:creationId xmlns:a16="http://schemas.microsoft.com/office/drawing/2014/main" id="{927DC1DB-40DB-458B-9885-D0CC7CA53E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90245" y="1186154"/>
            <a:ext cx="914400" cy="914400"/>
          </a:xfrm>
          <a:prstGeom prst="rect">
            <a:avLst/>
          </a:prstGeom>
        </p:spPr>
      </p:pic>
      <p:pic>
        <p:nvPicPr>
          <p:cNvPr id="15" name="Gráfico 14" descr="Mão averta com uma planta">
            <a:extLst>
              <a:ext uri="{FF2B5EF4-FFF2-40B4-BE49-F238E27FC236}">
                <a16:creationId xmlns:a16="http://schemas.microsoft.com/office/drawing/2014/main" id="{64484DA3-37F2-4E18-A4CE-7032C6A40A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51370" y="1279321"/>
            <a:ext cx="914400" cy="914400"/>
          </a:xfrm>
          <a:prstGeom prst="rect">
            <a:avLst/>
          </a:prstGeom>
        </p:spPr>
      </p:pic>
      <p:pic>
        <p:nvPicPr>
          <p:cNvPr id="17" name="Gráfico 16" descr="Família com duas crianças">
            <a:extLst>
              <a:ext uri="{FF2B5EF4-FFF2-40B4-BE49-F238E27FC236}">
                <a16:creationId xmlns:a16="http://schemas.microsoft.com/office/drawing/2014/main" id="{15488FF9-661D-4CF6-8664-DFF380E949C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024971" y="12935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7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3DC32-49F3-269E-4802-0436420C0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4337B9-1DC4-ED0C-AC5B-950A8A9B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Obrigado! </a:t>
            </a:r>
          </a:p>
          <a:p>
            <a:pPr marL="0" indent="0" algn="ctr">
              <a:buNone/>
            </a:pPr>
            <a:r>
              <a:rPr lang="pt-BR" dirty="0"/>
              <a:t>contadoria@inubiapaulista.sp.gov.br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250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AFFFE-A1BF-47FF-854A-BE9914C0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LDO - 2024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493018-03F9-4310-80FB-74DFC7595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212529"/>
                </a:solidFill>
                <a:effectLst/>
                <a:latin typeface="ProximaNova-Regular"/>
              </a:rPr>
              <a:t>Lei de Diretrizes Orçamentárias (LDO)</a:t>
            </a:r>
            <a:endParaRPr lang="pt-BR" b="0" i="0" dirty="0">
              <a:solidFill>
                <a:srgbClr val="212529"/>
              </a:solidFill>
              <a:effectLst/>
              <a:latin typeface="ProximaNova-Regular"/>
            </a:endParaRPr>
          </a:p>
          <a:p>
            <a:pPr algn="just"/>
            <a:r>
              <a:rPr lang="pt-BR" b="0" i="0" dirty="0">
                <a:solidFill>
                  <a:srgbClr val="212529"/>
                </a:solidFill>
                <a:effectLst/>
                <a:latin typeface="ProximaNova-Regular"/>
              </a:rPr>
              <a:t>Essa lei anual define as metas e prioridades do governo, ou seja, as obras e os serviços mais importantes a serem realizados no ano seguinte. A LDO estabelece as regras que deverão ser observadas na formulação do Projeto de Lei Orçamentária Anual para atingir as metas previstas no PPA na execução das ações. É elaborada pelo Poder Executivo e discutida, votada e aprovada pelo Legislativo.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155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1C8D5-4D56-47F9-9FA1-9C92B0DF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PPA  - 2022/2025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CC38E1-0EDA-4371-90F1-B93A7A59F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212529"/>
                </a:solidFill>
                <a:effectLst/>
                <a:latin typeface="ProximaNova-Regular"/>
              </a:rPr>
              <a:t>O que é o PPA?</a:t>
            </a:r>
            <a:endParaRPr lang="pt-BR" b="0" i="0" dirty="0">
              <a:solidFill>
                <a:srgbClr val="212529"/>
              </a:solidFill>
              <a:effectLst/>
              <a:latin typeface="ProximaNova-Regular"/>
            </a:endParaRPr>
          </a:p>
          <a:p>
            <a:pPr algn="just"/>
            <a:r>
              <a:rPr lang="pt-BR" b="0" i="0" dirty="0">
                <a:solidFill>
                  <a:srgbClr val="212529"/>
                </a:solidFill>
                <a:effectLst/>
                <a:latin typeface="ProximaNova-Regular"/>
              </a:rPr>
              <a:t>O Plano Plurianual é o planejamento orçamentário de médio prazo do governo. O PPA estabelece qualitativamente e quantitativamente quais serão os investimentos da administração pública em cada área em que atua (Saúde, Educação, Assistência Social, entre outras). O plano define as estratégias, diretrizes e metas da administração para um período de quatro anos. O PPA é revisado, monitorado e aperfeiçoado anualmente para ser readequado à situação esperada no próximo ano.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350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26831-06B1-43B9-B76F-4EC1F5A2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LDO-2024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D75533B9-78DA-ACAD-DA65-1A05FBAB07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345659"/>
              </p:ext>
            </p:extLst>
          </p:nvPr>
        </p:nvGraphicFramePr>
        <p:xfrm>
          <a:off x="838200" y="1954635"/>
          <a:ext cx="10515601" cy="3431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633">
                  <a:extLst>
                    <a:ext uri="{9D8B030D-6E8A-4147-A177-3AD203B41FA5}">
                      <a16:colId xmlns:a16="http://schemas.microsoft.com/office/drawing/2014/main" val="986571031"/>
                    </a:ext>
                  </a:extLst>
                </a:gridCol>
                <a:gridCol w="1695377">
                  <a:extLst>
                    <a:ext uri="{9D8B030D-6E8A-4147-A177-3AD203B41FA5}">
                      <a16:colId xmlns:a16="http://schemas.microsoft.com/office/drawing/2014/main" val="2864001926"/>
                    </a:ext>
                  </a:extLst>
                </a:gridCol>
                <a:gridCol w="776654">
                  <a:extLst>
                    <a:ext uri="{9D8B030D-6E8A-4147-A177-3AD203B41FA5}">
                      <a16:colId xmlns:a16="http://schemas.microsoft.com/office/drawing/2014/main" val="1899523086"/>
                    </a:ext>
                  </a:extLst>
                </a:gridCol>
                <a:gridCol w="2026875">
                  <a:extLst>
                    <a:ext uri="{9D8B030D-6E8A-4147-A177-3AD203B41FA5}">
                      <a16:colId xmlns:a16="http://schemas.microsoft.com/office/drawing/2014/main" val="3772092740"/>
                    </a:ext>
                  </a:extLst>
                </a:gridCol>
                <a:gridCol w="1837448">
                  <a:extLst>
                    <a:ext uri="{9D8B030D-6E8A-4147-A177-3AD203B41FA5}">
                      <a16:colId xmlns:a16="http://schemas.microsoft.com/office/drawing/2014/main" val="420757235"/>
                    </a:ext>
                  </a:extLst>
                </a:gridCol>
                <a:gridCol w="966081">
                  <a:extLst>
                    <a:ext uri="{9D8B030D-6E8A-4147-A177-3AD203B41FA5}">
                      <a16:colId xmlns:a16="http://schemas.microsoft.com/office/drawing/2014/main" val="2095182011"/>
                    </a:ext>
                  </a:extLst>
                </a:gridCol>
                <a:gridCol w="1271533">
                  <a:extLst>
                    <a:ext uri="{9D8B030D-6E8A-4147-A177-3AD203B41FA5}">
                      <a16:colId xmlns:a16="http://schemas.microsoft.com/office/drawing/2014/main" val="2003077494"/>
                    </a:ext>
                  </a:extLst>
                </a:gridCol>
              </a:tblGrid>
              <a:tr h="5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Receita Arrecadada 2022</a:t>
                      </a:r>
                      <a:endParaRPr lang="pt-BR" sz="13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Receita Prevista 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Receita Arrecadada 03/2023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Previsão de Receita 2024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1751519443"/>
                  </a:ext>
                </a:extLst>
              </a:tr>
              <a:tr h="5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R$ 25.025.062,85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R$ 25.305.130,60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2022/2023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R$ 25.708.740,02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R$ 26.426.302,97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Prevista 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Arrecadada 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290373459"/>
                  </a:ext>
                </a:extLst>
              </a:tr>
              <a:tr h="5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CONVÊNIOS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CONVÊNIOS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CONVÊNIOS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CONVÊNIOS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extLst>
                  <a:ext uri="{0D108BD9-81ED-4DB2-BD59-A6C34878D82A}">
                    <a16:rowId xmlns:a16="http://schemas.microsoft.com/office/drawing/2014/main" val="3692691316"/>
                  </a:ext>
                </a:extLst>
              </a:tr>
              <a:tr h="5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R$ 992.106,51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R$ 0,00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R$ 812.452,55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R$ 0,00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2012067288"/>
                  </a:ext>
                </a:extLst>
              </a:tr>
              <a:tr h="5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R$ 24.032.956,34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R$ 25.305.130,60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5,29%</a:t>
                      </a:r>
                    </a:p>
                    <a:p>
                      <a:pPr algn="ctr" rtl="0" fontAlgn="ctr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R$ 24.896.287,47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R$ 26.426.302,97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4,43%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6,15%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extLst>
                  <a:ext uri="{0D108BD9-81ED-4DB2-BD59-A6C34878D82A}">
                    <a16:rowId xmlns:a16="http://schemas.microsoft.com/office/drawing/2014/main" val="2761181673"/>
                  </a:ext>
                </a:extLst>
              </a:tr>
              <a:tr h="553589"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1502806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8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2DE5BD-4AF0-4C6A-8844-0762BF9ED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LDO-2024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AD29470F-8790-5C23-2CF7-A335C13CB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425853"/>
              </p:ext>
            </p:extLst>
          </p:nvPr>
        </p:nvGraphicFramePr>
        <p:xfrm>
          <a:off x="838200" y="2483141"/>
          <a:ext cx="10515601" cy="2692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633">
                  <a:extLst>
                    <a:ext uri="{9D8B030D-6E8A-4147-A177-3AD203B41FA5}">
                      <a16:colId xmlns:a16="http://schemas.microsoft.com/office/drawing/2014/main" val="575601114"/>
                    </a:ext>
                  </a:extLst>
                </a:gridCol>
                <a:gridCol w="1695377">
                  <a:extLst>
                    <a:ext uri="{9D8B030D-6E8A-4147-A177-3AD203B41FA5}">
                      <a16:colId xmlns:a16="http://schemas.microsoft.com/office/drawing/2014/main" val="1978685902"/>
                    </a:ext>
                  </a:extLst>
                </a:gridCol>
                <a:gridCol w="776654">
                  <a:extLst>
                    <a:ext uri="{9D8B030D-6E8A-4147-A177-3AD203B41FA5}">
                      <a16:colId xmlns:a16="http://schemas.microsoft.com/office/drawing/2014/main" val="3397752852"/>
                    </a:ext>
                  </a:extLst>
                </a:gridCol>
                <a:gridCol w="2026875">
                  <a:extLst>
                    <a:ext uri="{9D8B030D-6E8A-4147-A177-3AD203B41FA5}">
                      <a16:colId xmlns:a16="http://schemas.microsoft.com/office/drawing/2014/main" val="1005586245"/>
                    </a:ext>
                  </a:extLst>
                </a:gridCol>
                <a:gridCol w="1837448">
                  <a:extLst>
                    <a:ext uri="{9D8B030D-6E8A-4147-A177-3AD203B41FA5}">
                      <a16:colId xmlns:a16="http://schemas.microsoft.com/office/drawing/2014/main" val="1793846778"/>
                    </a:ext>
                  </a:extLst>
                </a:gridCol>
                <a:gridCol w="966081">
                  <a:extLst>
                    <a:ext uri="{9D8B030D-6E8A-4147-A177-3AD203B41FA5}">
                      <a16:colId xmlns:a16="http://schemas.microsoft.com/office/drawing/2014/main" val="2492351235"/>
                    </a:ext>
                  </a:extLst>
                </a:gridCol>
                <a:gridCol w="1271533">
                  <a:extLst>
                    <a:ext uri="{9D8B030D-6E8A-4147-A177-3AD203B41FA5}">
                      <a16:colId xmlns:a16="http://schemas.microsoft.com/office/drawing/2014/main" val="3177916151"/>
                    </a:ext>
                  </a:extLst>
                </a:gridCol>
              </a:tblGrid>
              <a:tr h="5352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Despesa 2022</a:t>
                      </a:r>
                      <a:endParaRPr lang="pt-BR" sz="13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Despesa Fixada 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Despesa Realizada 03/2023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Despesa a ser Fixada 2024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834731212"/>
                  </a:ext>
                </a:extLst>
              </a:tr>
              <a:tr h="55195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R$ 23.911.370,97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R$ 25.305.130,60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2022/2023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R$ 27.268.189,80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R$ 26.426.302,97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Fixada 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Fixada 2023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712592325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3599487510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2167707860"/>
                  </a:ext>
                </a:extLst>
              </a:tr>
              <a:tr h="5352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R$ 23.911.370,97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R$ 25.305.130,60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5,83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R$ 27.268.189,80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R$ 26.426.302,97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4,43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-3,09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extLst>
                  <a:ext uri="{0D108BD9-81ED-4DB2-BD59-A6C34878D82A}">
                    <a16:rowId xmlns:a16="http://schemas.microsoft.com/office/drawing/2014/main" val="4063688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3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ED26A-1FB9-4387-A9CB-7332C68D8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LDO-2024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F34C1BFF-BBC9-5771-946C-872E02BD66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088206"/>
              </p:ext>
            </p:extLst>
          </p:nvPr>
        </p:nvGraphicFramePr>
        <p:xfrm>
          <a:off x="838200" y="3028426"/>
          <a:ext cx="10515601" cy="2058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633">
                  <a:extLst>
                    <a:ext uri="{9D8B030D-6E8A-4147-A177-3AD203B41FA5}">
                      <a16:colId xmlns:a16="http://schemas.microsoft.com/office/drawing/2014/main" val="3832119628"/>
                    </a:ext>
                  </a:extLst>
                </a:gridCol>
                <a:gridCol w="1695377">
                  <a:extLst>
                    <a:ext uri="{9D8B030D-6E8A-4147-A177-3AD203B41FA5}">
                      <a16:colId xmlns:a16="http://schemas.microsoft.com/office/drawing/2014/main" val="514868318"/>
                    </a:ext>
                  </a:extLst>
                </a:gridCol>
                <a:gridCol w="776654">
                  <a:extLst>
                    <a:ext uri="{9D8B030D-6E8A-4147-A177-3AD203B41FA5}">
                      <a16:colId xmlns:a16="http://schemas.microsoft.com/office/drawing/2014/main" val="3234044178"/>
                    </a:ext>
                  </a:extLst>
                </a:gridCol>
                <a:gridCol w="2026875">
                  <a:extLst>
                    <a:ext uri="{9D8B030D-6E8A-4147-A177-3AD203B41FA5}">
                      <a16:colId xmlns:a16="http://schemas.microsoft.com/office/drawing/2014/main" val="702468627"/>
                    </a:ext>
                  </a:extLst>
                </a:gridCol>
                <a:gridCol w="1837448">
                  <a:extLst>
                    <a:ext uri="{9D8B030D-6E8A-4147-A177-3AD203B41FA5}">
                      <a16:colId xmlns:a16="http://schemas.microsoft.com/office/drawing/2014/main" val="1255831046"/>
                    </a:ext>
                  </a:extLst>
                </a:gridCol>
                <a:gridCol w="966081">
                  <a:extLst>
                    <a:ext uri="{9D8B030D-6E8A-4147-A177-3AD203B41FA5}">
                      <a16:colId xmlns:a16="http://schemas.microsoft.com/office/drawing/2014/main" val="2728517050"/>
                    </a:ext>
                  </a:extLst>
                </a:gridCol>
                <a:gridCol w="1271533">
                  <a:extLst>
                    <a:ext uri="{9D8B030D-6E8A-4147-A177-3AD203B41FA5}">
                      <a16:colId xmlns:a16="http://schemas.microsoft.com/office/drawing/2014/main" val="1194185333"/>
                    </a:ext>
                  </a:extLst>
                </a:gridCol>
              </a:tblGrid>
              <a:tr h="231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Despesa com Pessoal 2022</a:t>
                      </a:r>
                      <a:endParaRPr lang="pt-BR" sz="13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Despesa Pessoal 2023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Despesa Pessoal 03/2023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Despesa  Pessoal 2024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rowSpan="5" gridSpan="2"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Análise e Projeções de Inflação</a:t>
                      </a:r>
                      <a:br>
                        <a:rPr lang="pt-BR" sz="1300" u="none" strike="noStrike">
                          <a:effectLst/>
                        </a:rPr>
                      </a:br>
                      <a:r>
                        <a:rPr lang="pt-BR" sz="1300" u="none" strike="noStrike">
                          <a:effectLst/>
                        </a:rPr>
                        <a:t>Dentro deste contexto, as projeções do Grupo de Conjuntura da Dimac/Ipea para o IPCA indicam que a inflação acumulada em 2023 deve manter-se no nível atual, encerrando o ano em 5,6%.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rowSpan="5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629935"/>
                  </a:ext>
                </a:extLst>
              </a:tr>
              <a:tr h="239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R$ 8.998.225,39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R$ 11.028.723,83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R$ 9.498.402,82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R$ 11.646.332,36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578270"/>
                  </a:ext>
                </a:extLst>
              </a:tr>
              <a:tr h="231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641958"/>
                  </a:ext>
                </a:extLst>
              </a:tr>
              <a:tr h="231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37,00%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43,65%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38,00%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44,00%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226977"/>
                  </a:ext>
                </a:extLst>
              </a:tr>
              <a:tr h="688879"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20626"/>
                  </a:ext>
                </a:extLst>
              </a:tr>
              <a:tr h="144917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1318533123"/>
                  </a:ext>
                </a:extLst>
              </a:tr>
              <a:tr h="144917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4183719245"/>
                  </a:ext>
                </a:extLst>
              </a:tr>
              <a:tr h="144917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419388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56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04EDF-7BEF-5F64-8011-29FBBD57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LDO-2024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B926968-5735-B866-84A9-F835D47F7B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83911"/>
              </p:ext>
            </p:extLst>
          </p:nvPr>
        </p:nvGraphicFramePr>
        <p:xfrm>
          <a:off x="377504" y="3239075"/>
          <a:ext cx="10788242" cy="223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974">
                  <a:extLst>
                    <a:ext uri="{9D8B030D-6E8A-4147-A177-3AD203B41FA5}">
                      <a16:colId xmlns:a16="http://schemas.microsoft.com/office/drawing/2014/main" val="322703053"/>
                    </a:ext>
                  </a:extLst>
                </a:gridCol>
                <a:gridCol w="1739334">
                  <a:extLst>
                    <a:ext uri="{9D8B030D-6E8A-4147-A177-3AD203B41FA5}">
                      <a16:colId xmlns:a16="http://schemas.microsoft.com/office/drawing/2014/main" val="2570559080"/>
                    </a:ext>
                  </a:extLst>
                </a:gridCol>
                <a:gridCol w="796790">
                  <a:extLst>
                    <a:ext uri="{9D8B030D-6E8A-4147-A177-3AD203B41FA5}">
                      <a16:colId xmlns:a16="http://schemas.microsoft.com/office/drawing/2014/main" val="2023861013"/>
                    </a:ext>
                  </a:extLst>
                </a:gridCol>
                <a:gridCol w="2079426">
                  <a:extLst>
                    <a:ext uri="{9D8B030D-6E8A-4147-A177-3AD203B41FA5}">
                      <a16:colId xmlns:a16="http://schemas.microsoft.com/office/drawing/2014/main" val="3613793973"/>
                    </a:ext>
                  </a:extLst>
                </a:gridCol>
                <a:gridCol w="1885088">
                  <a:extLst>
                    <a:ext uri="{9D8B030D-6E8A-4147-A177-3AD203B41FA5}">
                      <a16:colId xmlns:a16="http://schemas.microsoft.com/office/drawing/2014/main" val="1069008036"/>
                    </a:ext>
                  </a:extLst>
                </a:gridCol>
                <a:gridCol w="991129">
                  <a:extLst>
                    <a:ext uri="{9D8B030D-6E8A-4147-A177-3AD203B41FA5}">
                      <a16:colId xmlns:a16="http://schemas.microsoft.com/office/drawing/2014/main" val="3023026250"/>
                    </a:ext>
                  </a:extLst>
                </a:gridCol>
                <a:gridCol w="1304501">
                  <a:extLst>
                    <a:ext uri="{9D8B030D-6E8A-4147-A177-3AD203B41FA5}">
                      <a16:colId xmlns:a16="http://schemas.microsoft.com/office/drawing/2014/main" val="2653749903"/>
                    </a:ext>
                  </a:extLst>
                </a:gridCol>
              </a:tblGrid>
              <a:tr h="629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Despesas Correntes 2022</a:t>
                      </a:r>
                      <a:endParaRPr lang="pt-BR" sz="13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Despesa Correntes 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Despesa Realizada 03/2023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Despesa a ser Fixada 2024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 2022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 Evolução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4085554029"/>
                  </a:ext>
                </a:extLst>
              </a:tr>
              <a:tr h="329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R$ 11.260.681,93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R$ 10.941.750,48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2022/2023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R$ 15.467.351,16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????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37,36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41,36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extLst>
                  <a:ext uri="{0D108BD9-81ED-4DB2-BD59-A6C34878D82A}">
                    <a16:rowId xmlns:a16="http://schemas.microsoft.com/office/drawing/2014/main" val="303631131"/>
                  </a:ext>
                </a:extLst>
              </a:tr>
              <a:tr h="319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rowSpan="4" gridSpan="2"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O maior vilão está nos gastos com Outras Despesas Correntes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rowSpan="4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984240"/>
                  </a:ext>
                </a:extLst>
              </a:tr>
              <a:tr h="319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765577"/>
                  </a:ext>
                </a:extLst>
              </a:tr>
              <a:tr h="319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R$ 11.260.681,93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R$ 10.941.750,48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 dirty="0">
                          <a:effectLst/>
                        </a:rPr>
                        <a:t>-2,91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R$ 15.467.351,16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u="none" strike="noStrike">
                          <a:effectLst/>
                        </a:rPr>
                        <a:t>????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105" marR="7105" marT="7105" marB="0" anchor="ctr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3763"/>
                  </a:ext>
                </a:extLst>
              </a:tr>
              <a:tr h="319848"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300" u="none" strike="noStrike" dirty="0"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5" marR="7105" marT="7105" marB="0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761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41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71031F-528B-40EB-5789-D2FAF75D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LDO 2024</a:t>
            </a:r>
          </a:p>
        </p:txBody>
      </p:sp>
      <p:graphicFrame>
        <p:nvGraphicFramePr>
          <p:cNvPr id="10" name="Espaço Reservado para Conteúdo 9">
            <a:extLst>
              <a:ext uri="{FF2B5EF4-FFF2-40B4-BE49-F238E27FC236}">
                <a16:creationId xmlns:a16="http://schemas.microsoft.com/office/drawing/2014/main" id="{BC185B76-0546-01E8-F814-A0A9797415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337715"/>
              </p:ext>
            </p:extLst>
          </p:nvPr>
        </p:nvGraphicFramePr>
        <p:xfrm>
          <a:off x="838200" y="3249794"/>
          <a:ext cx="10515600" cy="150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8707">
                  <a:extLst>
                    <a:ext uri="{9D8B030D-6E8A-4147-A177-3AD203B41FA5}">
                      <a16:colId xmlns:a16="http://schemas.microsoft.com/office/drawing/2014/main" val="2603324483"/>
                    </a:ext>
                  </a:extLst>
                </a:gridCol>
                <a:gridCol w="1928578">
                  <a:extLst>
                    <a:ext uri="{9D8B030D-6E8A-4147-A177-3AD203B41FA5}">
                      <a16:colId xmlns:a16="http://schemas.microsoft.com/office/drawing/2014/main" val="2710795000"/>
                    </a:ext>
                  </a:extLst>
                </a:gridCol>
                <a:gridCol w="883483">
                  <a:extLst>
                    <a:ext uri="{9D8B030D-6E8A-4147-A177-3AD203B41FA5}">
                      <a16:colId xmlns:a16="http://schemas.microsoft.com/office/drawing/2014/main" val="2676547615"/>
                    </a:ext>
                  </a:extLst>
                </a:gridCol>
                <a:gridCol w="2305675">
                  <a:extLst>
                    <a:ext uri="{9D8B030D-6E8A-4147-A177-3AD203B41FA5}">
                      <a16:colId xmlns:a16="http://schemas.microsoft.com/office/drawing/2014/main" val="2819854357"/>
                    </a:ext>
                  </a:extLst>
                </a:gridCol>
                <a:gridCol w="2090191">
                  <a:extLst>
                    <a:ext uri="{9D8B030D-6E8A-4147-A177-3AD203B41FA5}">
                      <a16:colId xmlns:a16="http://schemas.microsoft.com/office/drawing/2014/main" val="2307114974"/>
                    </a:ext>
                  </a:extLst>
                </a:gridCol>
                <a:gridCol w="1098966">
                  <a:extLst>
                    <a:ext uri="{9D8B030D-6E8A-4147-A177-3AD203B41FA5}">
                      <a16:colId xmlns:a16="http://schemas.microsoft.com/office/drawing/2014/main" val="3050431438"/>
                    </a:ext>
                  </a:extLst>
                </a:gridCol>
              </a:tblGrid>
              <a:tr h="25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Receita Arrecada 2014</a:t>
                      </a:r>
                      <a:endParaRPr lang="pt-BR" sz="15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Receita 2023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 Evolução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Despesa Realizada 2014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Despesa  Fixada 2023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 Evolução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06909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R$ 13.565.798,16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R$ 25.305.130,60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2014/2023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R$ 13.475.176,19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R$ 25.305.130,60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Fixada 2023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62423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>
                          <a:effectLst/>
                        </a:rPr>
                        <a:t> 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>
                          <a:effectLst/>
                        </a:rPr>
                        <a:t> 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>
                          <a:effectLst/>
                        </a:rPr>
                        <a:t> 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>
                          <a:effectLst/>
                        </a:rPr>
                        <a:t> </a:t>
                      </a:r>
                      <a:endParaRPr lang="pt-BR" sz="1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04126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24494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R$ 13.565.798,16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R$ 25.305.130,60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86,54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R$ 13.475.176,19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R$ 25.305.130,60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500" u="none" strike="noStrike" dirty="0">
                          <a:effectLst/>
                        </a:rPr>
                        <a:t>87,79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81" marR="8081" marT="8081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325242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u="none" strike="noStrike" dirty="0">
                          <a:effectLst/>
                        </a:rPr>
                        <a:t> 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1" marR="8081" marT="8081" marB="0"/>
                </a:tc>
                <a:extLst>
                  <a:ext uri="{0D108BD9-81ED-4DB2-BD59-A6C34878D82A}">
                    <a16:rowId xmlns:a16="http://schemas.microsoft.com/office/drawing/2014/main" val="212890305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id="{0335AED5-CD5A-67C0-6C54-8351DCA73F5E}"/>
                  </a:ext>
                </a:extLst>
              </p14:cNvPr>
              <p14:cNvContentPartPr/>
              <p14:nvPr/>
            </p14:nvContentPartPr>
            <p14:xfrm>
              <a:off x="3799840" y="1090169"/>
              <a:ext cx="360" cy="360"/>
            </p14:xfrm>
          </p:contentPart>
        </mc:Choice>
        <mc:Fallback xmlns=""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0335AED5-CD5A-67C0-6C54-8351DCA73F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1200" y="108152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Tinta 4">
                <a:extLst>
                  <a:ext uri="{FF2B5EF4-FFF2-40B4-BE49-F238E27FC236}">
                    <a16:creationId xmlns:a16="http://schemas.microsoft.com/office/drawing/2014/main" id="{63DD07E4-F74B-F7C4-0440-E6EE40F703D5}"/>
                  </a:ext>
                </a:extLst>
              </p14:cNvPr>
              <p14:cNvContentPartPr/>
              <p14:nvPr/>
            </p14:nvContentPartPr>
            <p14:xfrm>
              <a:off x="4387000" y="1064969"/>
              <a:ext cx="360" cy="360"/>
            </p14:xfrm>
          </p:contentPart>
        </mc:Choice>
        <mc:Fallback xmlns="">
          <p:pic>
            <p:nvPicPr>
              <p:cNvPr id="5" name="Tinta 4">
                <a:extLst>
                  <a:ext uri="{FF2B5EF4-FFF2-40B4-BE49-F238E27FC236}">
                    <a16:creationId xmlns:a16="http://schemas.microsoft.com/office/drawing/2014/main" id="{63DD07E4-F74B-F7C4-0440-E6EE40F703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78360" y="1055969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Agrupar 8">
            <a:extLst>
              <a:ext uri="{FF2B5EF4-FFF2-40B4-BE49-F238E27FC236}">
                <a16:creationId xmlns:a16="http://schemas.microsoft.com/office/drawing/2014/main" id="{55400652-3DA1-0845-2B87-209232B1C6D3}"/>
              </a:ext>
            </a:extLst>
          </p:cNvPr>
          <p:cNvGrpSpPr/>
          <p:nvPr/>
        </p:nvGrpSpPr>
        <p:grpSpPr>
          <a:xfrm>
            <a:off x="5326600" y="1098449"/>
            <a:ext cx="10440" cy="360"/>
            <a:chOff x="5326600" y="1098449"/>
            <a:chExt cx="1044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6" name="Tinta 5">
                  <a:extLst>
                    <a:ext uri="{FF2B5EF4-FFF2-40B4-BE49-F238E27FC236}">
                      <a16:creationId xmlns:a16="http://schemas.microsoft.com/office/drawing/2014/main" id="{1499B9ED-BBB3-610A-3509-00CC8BD861CE}"/>
                    </a:ext>
                  </a:extLst>
                </p14:cNvPr>
                <p14:cNvContentPartPr/>
                <p14:nvPr/>
              </p14:nvContentPartPr>
              <p14:xfrm>
                <a:off x="5326600" y="1098449"/>
                <a:ext cx="360" cy="360"/>
              </p14:xfrm>
            </p:contentPart>
          </mc:Choice>
          <mc:Fallback xmlns="">
            <p:pic>
              <p:nvPicPr>
                <p:cNvPr id="6" name="Tinta 5">
                  <a:extLst>
                    <a:ext uri="{FF2B5EF4-FFF2-40B4-BE49-F238E27FC236}">
                      <a16:creationId xmlns:a16="http://schemas.microsoft.com/office/drawing/2014/main" id="{1499B9ED-BBB3-610A-3509-00CC8BD861C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317960" y="1089809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Tinta 6">
                  <a:extLst>
                    <a:ext uri="{FF2B5EF4-FFF2-40B4-BE49-F238E27FC236}">
                      <a16:creationId xmlns:a16="http://schemas.microsoft.com/office/drawing/2014/main" id="{6849F122-B8C2-F006-3883-7857E93F205F}"/>
                    </a:ext>
                  </a:extLst>
                </p14:cNvPr>
                <p14:cNvContentPartPr/>
                <p14:nvPr/>
              </p14:nvContentPartPr>
              <p14:xfrm>
                <a:off x="5326600" y="1098449"/>
                <a:ext cx="360" cy="360"/>
              </p14:xfrm>
            </p:contentPart>
          </mc:Choice>
          <mc:Fallback xmlns="">
            <p:pic>
              <p:nvPicPr>
                <p:cNvPr id="7" name="Tinta 6">
                  <a:extLst>
                    <a:ext uri="{FF2B5EF4-FFF2-40B4-BE49-F238E27FC236}">
                      <a16:creationId xmlns:a16="http://schemas.microsoft.com/office/drawing/2014/main" id="{6849F122-B8C2-F006-3883-7857E93F205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317960" y="1089809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Tinta 7">
                  <a:extLst>
                    <a:ext uri="{FF2B5EF4-FFF2-40B4-BE49-F238E27FC236}">
                      <a16:creationId xmlns:a16="http://schemas.microsoft.com/office/drawing/2014/main" id="{36A3D447-D70A-19F2-3D0B-9510D4857CDE}"/>
                    </a:ext>
                  </a:extLst>
                </p14:cNvPr>
                <p14:cNvContentPartPr/>
                <p14:nvPr/>
              </p14:nvContentPartPr>
              <p14:xfrm>
                <a:off x="5335240" y="1098449"/>
                <a:ext cx="1800" cy="360"/>
              </p14:xfrm>
            </p:contentPart>
          </mc:Choice>
          <mc:Fallback xmlns="">
            <p:pic>
              <p:nvPicPr>
                <p:cNvPr id="8" name="Tinta 7">
                  <a:extLst>
                    <a:ext uri="{FF2B5EF4-FFF2-40B4-BE49-F238E27FC236}">
                      <a16:creationId xmlns:a16="http://schemas.microsoft.com/office/drawing/2014/main" id="{36A3D447-D70A-19F2-3D0B-9510D4857CD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326240" y="1089809"/>
                  <a:ext cx="1944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7687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9C9D5-E9DB-5689-3DE1-A9EB813A0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LDO 2024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558799-1A51-A485-E91F-8504FC5B0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Os Planos de Trabalhos da Entidades, quando se tratarem de Recursos Fonte 01 (Tesouro) ficam autorizados a correção de até 4,25%, os mesmos deverão ser entregues até o dia 30 de junho de 2023.</a:t>
            </a:r>
          </a:p>
        </p:txBody>
      </p:sp>
    </p:spTree>
    <p:extLst>
      <p:ext uri="{BB962C8B-B14F-4D97-AF65-F5344CB8AC3E}">
        <p14:creationId xmlns:p14="http://schemas.microsoft.com/office/powerpoint/2010/main" val="1098622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664</Words>
  <Application>Microsoft Office PowerPoint</Application>
  <PresentationFormat>Widescreen</PresentationFormat>
  <Paragraphs>198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ProximaNova-Regular</vt:lpstr>
      <vt:lpstr>Tema do Office</vt:lpstr>
      <vt:lpstr>Audiência </vt:lpstr>
      <vt:lpstr>LDO - 2024</vt:lpstr>
      <vt:lpstr>PPA  - 2022/2025</vt:lpstr>
      <vt:lpstr>LDO-2024</vt:lpstr>
      <vt:lpstr>LDO-2024</vt:lpstr>
      <vt:lpstr>LDO-2024</vt:lpstr>
      <vt:lpstr>LDO-2024</vt:lpstr>
      <vt:lpstr>LDO 2024</vt:lpstr>
      <vt:lpstr>LDO 2024</vt:lpstr>
      <vt:lpstr>Entidades a serem atendidas nas Áreas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</dc:title>
  <dc:creator>Aldo</dc:creator>
  <cp:lastModifiedBy>contadoria@inubiapaulista.sp.gov.br</cp:lastModifiedBy>
  <cp:revision>21</cp:revision>
  <dcterms:created xsi:type="dcterms:W3CDTF">2021-09-16T17:49:38Z</dcterms:created>
  <dcterms:modified xsi:type="dcterms:W3CDTF">2023-04-18T16:22:34Z</dcterms:modified>
</cp:coreProperties>
</file>